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76" r:id="rId3"/>
  </p:sldMasterIdLst>
  <p:notesMasterIdLst>
    <p:notesMasterId r:id="rId32"/>
  </p:notesMasterIdLst>
  <p:sldIdLst>
    <p:sldId id="347" r:id="rId4"/>
    <p:sldId id="363" r:id="rId5"/>
    <p:sldId id="362" r:id="rId6"/>
    <p:sldId id="302" r:id="rId7"/>
    <p:sldId id="353" r:id="rId8"/>
    <p:sldId id="374" r:id="rId9"/>
    <p:sldId id="371" r:id="rId10"/>
    <p:sldId id="393" r:id="rId11"/>
    <p:sldId id="282" r:id="rId12"/>
    <p:sldId id="372" r:id="rId13"/>
    <p:sldId id="375" r:id="rId14"/>
    <p:sldId id="364" r:id="rId15"/>
    <p:sldId id="376" r:id="rId16"/>
    <p:sldId id="394" r:id="rId17"/>
    <p:sldId id="395" r:id="rId18"/>
    <p:sldId id="396" r:id="rId19"/>
    <p:sldId id="397" r:id="rId20"/>
    <p:sldId id="381" r:id="rId21"/>
    <p:sldId id="370" r:id="rId22"/>
    <p:sldId id="385" r:id="rId23"/>
    <p:sldId id="386" r:id="rId24"/>
    <p:sldId id="387" r:id="rId25"/>
    <p:sldId id="388" r:id="rId26"/>
    <p:sldId id="389" r:id="rId27"/>
    <p:sldId id="390" r:id="rId28"/>
    <p:sldId id="391" r:id="rId29"/>
    <p:sldId id="392" r:id="rId30"/>
    <p:sldId id="356"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10" clrIdx="0"/>
  <p:cmAuthor id="1" name="Chris Murphy (Offsite Contractor)" initials="CM(C" lastIdx="2" clrIdx="1">
    <p:extLst>
      <p:ext uri="{19B8F6BF-5375-455C-9EA6-DF929625EA0E}">
        <p15:presenceInfo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F3F3F3"/>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120" autoAdjust="0"/>
    <p:restoredTop sz="94660"/>
  </p:normalViewPr>
  <p:slideViewPr>
    <p:cSldViewPr snapToGrid="0" showGuides="1">
      <p:cViewPr varScale="1">
        <p:scale>
          <a:sx n="57" d="100"/>
          <a:sy n="57" d="100"/>
        </p:scale>
        <p:origin x="174" y="750"/>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commentAuthors" Target="commentAuthor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eg>
</file>

<file path=ppt/media/image8.png>
</file>

<file path=ppt/media/image9.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954D12-7A41-4D01-AB1F-304B271A7867}"/>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xmlns="" id="{262987C5-FCA7-480D-9D84-92473FE8DCC8}"/>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xmlns="" id="{DA850371-6031-47BB-B83B-69D2DB4ED0C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969A4141-C8EA-47B5-B3D8-D45DBD90B224}"/>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4CE9263A-08B9-428D-B051-A95E7F8B2FAA}"/>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846232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16747A-E588-42A8-9B0E-89ED2782C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4DCBBCF-E68C-4504-ABCA-D42D9C43AA6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5B6348B-EE8D-48B0-ADE8-449CE9ED327F}"/>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643E248-8870-451D-A10A-FD41D5D18EF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BBFA10B0-E86A-47B7-9E89-CE3C7C237F30}"/>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1780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6E3961-2403-4571-ABB1-9F2E7E5A0662}"/>
              </a:ext>
            </a:extLst>
          </p:cNvPr>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xmlns="" id="{2F94E992-BF2D-4080-B4E4-647E52CE80BC}"/>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D8049555-B131-4E5F-B863-810872C1FF71}"/>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AA620EC-41F0-42DA-9463-300FBE8D446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AB64E419-0E4E-4B49-9389-D9F8234C9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7633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98E92D-A7BF-4E0B-87A3-DA3344F33D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F6E70B-6E15-453D-84EB-3060165410C6}"/>
              </a:ext>
            </a:extLst>
          </p:cNvPr>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93BFC443-CE10-43B7-89C2-235CBA914F00}"/>
              </a:ext>
            </a:extLst>
          </p:cNvPr>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D501D581-12B9-4191-B7FA-A754B0E87352}"/>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E04CFA50-B8BD-4E54-8267-4551BA636BD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0259261F-B94D-4BC5-A233-DF781CB51AA9}"/>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9507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8E9E9B-801A-4993-9563-86E17A14E69F}"/>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56D5A47-87B1-4DBB-8C50-5FCE1620DE35}"/>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xmlns="" id="{00C9E8C8-F90D-4DC9-9F77-120DC721FF23}"/>
              </a:ext>
            </a:extLst>
          </p:cNvPr>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FDA144D0-CE2E-434E-8C0E-F54FDAD226EB}"/>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xmlns="" id="{9C2A9578-4C41-4922-9B83-08938E0D7A49}"/>
              </a:ext>
            </a:extLst>
          </p:cNvPr>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6AF1113F-AF9A-4A78-8A76-228A2B59C18D}"/>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B3F57AAB-5E51-44CA-AC0C-384FCFFD802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E3B8CE1C-D8A0-4BBD-9078-E51FE7EEA8E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59399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5AFA7C-9F9C-470A-806D-0B10699510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8148267F-D51B-4945-92FA-8D4C8CE35F1E}"/>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A2D51439-BEDC-42E0-81F1-556A25EF89F4}"/>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090BADF6-A632-44B6-9AA4-393D6E0BA134}"/>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88115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278C389-AE23-4033-9236-D9BEF0C7383A}"/>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A0F6E3EF-8232-48BB-B8E9-9A693ACD7DBA}"/>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9E74084D-71B7-4F1C-A45D-9470FA9E8205}"/>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3021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C5B3E-8C6A-4B7D-AE3C-D098C860F84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xmlns="" id="{ABF503C2-4A08-4855-BB3E-856D491E9EB5}"/>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6C4BA2E4-395B-4357-B2DF-6630F426668D}"/>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09736146-4EED-468F-A674-5CA7F0D559A9}"/>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8DD894F9-D5DC-4D35-B2ED-1F984AD20DC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FDDB7149-5BEA-4359-893C-DB62B4E3B76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345610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A058CB-47B0-4A62-A33D-02CD109A432F}"/>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xmlns="" id="{2B926838-3C6F-4B56-8D62-366C76056BB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xmlns="" id="{09DCF22A-A908-4E20-8C13-3A4ED23692C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xmlns="" id="{3C9F34B5-F3A2-4CA9-B7B4-3E64E9D38F9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2CFC41CD-714D-48C4-9160-41B25CAF0F3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3200FC8E-ADE2-43AC-9CFD-58D42C292327}"/>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78822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FA8600-540E-4D90-8D2F-2FE49735FA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E1D80317-2ED6-40DB-850E-9D434358121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E031318-FAD0-4A0A-B9C6-FC0F733DCFB5}"/>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C6F1F9DA-B98A-4C66-9936-907196F692B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09882D2D-65F2-4E1E-9C5D-E6783BF00123}"/>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8516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0E31B67-DA0C-42C7-8ADE-EE93EF1836EF}"/>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29DCADB-C930-46E6-A558-239043E4EAAA}"/>
              </a:ext>
            </a:extLst>
          </p:cNvPr>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91B24FD-3C2F-4054-B757-95A270B0E6CB}"/>
              </a:ext>
            </a:extLst>
          </p:cNvPr>
          <p:cNvSpPr>
            <a:spLocks noGrp="1"/>
          </p:cNvSpPr>
          <p:nvPr>
            <p:ph type="dt" sz="half" idx="10"/>
          </p:nvPr>
        </p:nvSpPr>
        <p:spPr/>
        <p:txBody>
          <a:bodyPr/>
          <a:lstStyle/>
          <a:p>
            <a:fld id="{1FD7FED3-E142-4B83-A868-C440ECF9195E}" type="datetimeFigureOut">
              <a:rPr lang="en-US" smtClean="0">
                <a:solidFill>
                  <a:prstClr val="black">
                    <a:tint val="75000"/>
                  </a:prstClr>
                </a:solidFill>
              </a:rPr>
              <a:pPr/>
              <a:t>3/9/2018</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BFC631A-531D-4ECE-BAF9-F6BAA009186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645C1D95-0CD2-4FE7-BB5B-701427C0B278}"/>
              </a:ext>
            </a:extLst>
          </p:cNvPr>
          <p:cNvSpPr>
            <a:spLocks noGrp="1"/>
          </p:cNvSpPr>
          <p:nvPr>
            <p:ph type="sldNum" sz="quarter" idx="12"/>
          </p:nvPr>
        </p:nvSpPr>
        <p:spPr/>
        <p:txBody>
          <a:bodyPr/>
          <a:lstStyle/>
          <a:p>
            <a:fld id="{3DEC7AD9-915D-4FB9-80A9-751BAC31E53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99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42F3CB8-CEC7-44B3-A62D-A8EFE6959252}"/>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FFF77EFB-A5E3-48AF-9D42-02E8A5EA3405}"/>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65EAA4E-2C59-48A7-AFF5-000F8C0D79B6}"/>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pPr defTabSz="1828800" hangingPunct="1"/>
            <a:fld id="{1FD7FED3-E142-4B83-A868-C440ECF9195E}" type="datetimeFigureOut">
              <a:rPr lang="en-US" kern="1200" smtClean="0">
                <a:solidFill>
                  <a:prstClr val="black">
                    <a:tint val="75000"/>
                  </a:prstClr>
                </a:solidFill>
              </a:rPr>
              <a:pPr defTabSz="1828800" hangingPunct="1"/>
              <a:t>3/9/2018</a:t>
            </a:fld>
            <a:endParaRPr lang="en-US" kern="1200">
              <a:solidFill>
                <a:prstClr val="black">
                  <a:tint val="75000"/>
                </a:prstClr>
              </a:solidFill>
            </a:endParaRPr>
          </a:p>
        </p:txBody>
      </p:sp>
      <p:sp>
        <p:nvSpPr>
          <p:cNvPr id="5" name="Footer Placeholder 4">
            <a:extLst>
              <a:ext uri="{FF2B5EF4-FFF2-40B4-BE49-F238E27FC236}">
                <a16:creationId xmlns:a16="http://schemas.microsoft.com/office/drawing/2014/main" xmlns="" id="{33204685-20F4-48F1-872F-2C242FA60A4A}"/>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pPr defTabSz="1828800" hangingPunct="1"/>
            <a:endParaRPr lang="en-US" kern="1200">
              <a:solidFill>
                <a:prstClr val="black">
                  <a:tint val="75000"/>
                </a:prstClr>
              </a:solidFill>
            </a:endParaRPr>
          </a:p>
        </p:txBody>
      </p:sp>
      <p:sp>
        <p:nvSpPr>
          <p:cNvPr id="6" name="Slide Number Placeholder 5">
            <a:extLst>
              <a:ext uri="{FF2B5EF4-FFF2-40B4-BE49-F238E27FC236}">
                <a16:creationId xmlns:a16="http://schemas.microsoft.com/office/drawing/2014/main" xmlns="" id="{9CB6544F-39BD-4A1F-8185-0128E41627A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pPr defTabSz="1828800" hangingPunct="1"/>
            <a:fld id="{3DEC7AD9-915D-4FB9-80A9-751BAC31E532}" type="slidenum">
              <a:rPr lang="en-US" kern="1200" smtClean="0">
                <a:solidFill>
                  <a:prstClr val="black">
                    <a:tint val="75000"/>
                  </a:prstClr>
                </a:solidFill>
              </a:rPr>
              <a:pPr defTabSz="1828800" hangingPunct="1"/>
              <a:t>‹#›</a:t>
            </a:fld>
            <a:endParaRPr lang="en-US" kern="1200">
              <a:solidFill>
                <a:prstClr val="black">
                  <a:tint val="75000"/>
                </a:prstClr>
              </a:solidFill>
            </a:endParaRPr>
          </a:p>
        </p:txBody>
      </p:sp>
    </p:spTree>
    <p:extLst>
      <p:ext uri="{BB962C8B-B14F-4D97-AF65-F5344CB8AC3E}">
        <p14:creationId xmlns:p14="http://schemas.microsoft.com/office/powerpoint/2010/main" val="185584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7.PNG"/><Relationship Id="rId2" Type="http://schemas.openxmlformats.org/officeDocument/2006/relationships/video" Target="../media/media1.gif"/><Relationship Id="rId1" Type="http://schemas.microsoft.com/office/2007/relationships/media" Target="../media/media1.gif"/><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sym typeface="Calibri"/>
              </a:rPr>
              <a:t>Building Functionality in UE4</a:t>
            </a: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r>
              <a:rPr lang="en-US" sz="12000" cap="all" dirty="0">
                <a:solidFill>
                  <a:srgbClr val="FFD966"/>
                </a:solidFill>
                <a:latin typeface="Helvetica" panose="020B0604020202020204" pitchFamily="34" charset="0"/>
                <a:ea typeface="Calibri"/>
                <a:cs typeface="Helvetica" panose="020B0604020202020204" pitchFamily="34" charset="0"/>
                <a:sym typeface="Calibri"/>
              </a:rPr>
              <a:t>gameplay scripting</a:t>
            </a: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8073" t="9706"/>
          <a:stretch/>
        </p:blipFill>
        <p:spPr>
          <a:xfrm>
            <a:off x="0" y="-83976"/>
            <a:ext cx="24113412" cy="13799976"/>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5"/>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The Event Graph</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Red nodes represent Inputs and Events. When the Jump button is pressed, the </a:t>
            </a:r>
            <a:r>
              <a:rPr lang="en-AU" sz="2800" dirty="0" smtClean="0"/>
              <a:t>“</a:t>
            </a:r>
            <a:r>
              <a:rPr lang="en-AU" sz="2800" dirty="0" err="1" smtClean="0"/>
              <a:t>InputAction</a:t>
            </a:r>
            <a:r>
              <a:rPr lang="en-AU" sz="2800" dirty="0" smtClean="0"/>
              <a:t> Jump” </a:t>
            </a:r>
            <a:r>
              <a:rPr lang="en-AU" sz="2800" dirty="0"/>
              <a:t>event will fire, calling the jump function. When it’s released, the </a:t>
            </a:r>
            <a:r>
              <a:rPr lang="en-AU" sz="2800" dirty="0" smtClean="0"/>
              <a:t>“Stop Jumping” </a:t>
            </a:r>
            <a:r>
              <a:rPr lang="en-AU" sz="2800" dirty="0"/>
              <a:t>function will be called</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207809093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Fundamentals</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418838009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AC6DEFD-D538-45D9-AC7E-48B02D223F77}"/>
              </a:ext>
            </a:extLst>
          </p:cNvPr>
          <p:cNvPicPr>
            <a:picLocks noChangeAspect="1"/>
          </p:cNvPicPr>
          <p:nvPr/>
        </p:nvPicPr>
        <p:blipFill rotWithShape="1">
          <a:blip r:embed="rId2">
            <a:extLst>
              <a:ext uri="{28A0092B-C50C-407E-A947-70E740481C1C}">
                <a14:useLocalDpi xmlns:a14="http://schemas.microsoft.com/office/drawing/2010/main" val="0"/>
              </a:ext>
            </a:extLst>
          </a:blip>
          <a:srcRect t="1243" b="3026"/>
          <a:stretch/>
        </p:blipFill>
        <p:spPr>
          <a:xfrm>
            <a:off x="0" y="0"/>
            <a:ext cx="24384000" cy="13716000"/>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5" y="5083155"/>
            <a:ext cx="7004304" cy="35496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Construction Script </a:t>
            </a:r>
            <a:r>
              <a:rPr lang="en-AU" sz="2800" dirty="0"/>
              <a:t>executes script when an actor is added to the world. This means it can be used for providing intelligent </a:t>
            </a:r>
            <a:r>
              <a:rPr lang="en-AU" sz="2800" dirty="0" err="1" smtClean="0"/>
              <a:t>behavior</a:t>
            </a:r>
            <a:r>
              <a:rPr lang="en-AU" sz="2800" dirty="0" smtClean="0"/>
              <a:t> </a:t>
            </a:r>
            <a:r>
              <a:rPr lang="en-AU" sz="2800" dirty="0"/>
              <a:t>within the editor. For instance, a construction script may be used to automatically assemble a fence between two locations or to automatically place a light on the ceiling of an environment</a:t>
            </a:r>
            <a:r>
              <a:rPr lang="en-AU" sz="2800" dirty="0" smtClean="0"/>
              <a:t>.</a:t>
            </a:r>
            <a:endParaRPr lang="en-AU" sz="2800" dirty="0"/>
          </a:p>
        </p:txBody>
      </p:sp>
      <p:sp>
        <p:nvSpPr>
          <p:cNvPr id="12" name="The Picture slide"/>
          <p:cNvSpPr txBox="1"/>
          <p:nvPr/>
        </p:nvSpPr>
        <p:spPr>
          <a:xfrm>
            <a:off x="2794815" y="3118458"/>
            <a:ext cx="7082914"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Blueprints: </a:t>
            </a:r>
          </a:p>
          <a:p>
            <a:pPr algn="l"/>
            <a:r>
              <a:rPr lang="en-US" sz="3600" cap="all" dirty="0" smtClean="0"/>
              <a:t>Construction </a:t>
            </a:r>
            <a:r>
              <a:rPr lang="en-US" sz="3600" cap="all" dirty="0"/>
              <a:t>Scripts</a:t>
            </a:r>
            <a:endParaRPr sz="3600" cap="all" dirty="0"/>
          </a:p>
        </p:txBody>
      </p:sp>
      <p:sp>
        <p:nvSpPr>
          <p:cNvPr id="13" name="Rectangle"/>
          <p:cNvSpPr/>
          <p:nvPr/>
        </p:nvSpPr>
        <p:spPr>
          <a:xfrm>
            <a:off x="2794815" y="4645242"/>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77681935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8" name="Picture 2" descr="https://docs.unrealengine.com/latest/images/Engine/Blueprints/Editor/BlueprintEditor_Windows.png">
            <a:extLst>
              <a:ext uri="{FF2B5EF4-FFF2-40B4-BE49-F238E27FC236}">
                <a16:creationId xmlns:a16="http://schemas.microsoft.com/office/drawing/2014/main" xmlns="" id="{EEE7BB95-8E0B-4F88-BC5B-70CBF4B3F6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4384002" cy="13716000"/>
          </a:xfrm>
          <a:prstGeom prst="rect">
            <a:avLst/>
          </a:prstGeom>
          <a:ln w="6350">
            <a:solidFill>
              <a:schemeClr val="tx1"/>
            </a:solid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5" y="5070614"/>
            <a:ext cx="7004304" cy="612648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smtClean="0"/>
              <a:t>The </a:t>
            </a:r>
            <a:r>
              <a:rPr lang="en-AU" sz="2800" b="1" dirty="0" smtClean="0"/>
              <a:t>Event Graph </a:t>
            </a:r>
            <a:r>
              <a:rPr lang="en-AU" sz="2800" dirty="0" smtClean="0"/>
              <a:t>of a Blueprint contains a node graph that uses events and function calls to perform actions in response to gameplay events associated with the Blueprint.</a:t>
            </a:r>
            <a:endParaRPr lang="en-US" sz="2800" dirty="0" smtClean="0"/>
          </a:p>
          <a:p>
            <a:r>
              <a:rPr lang="en-US" sz="2800" dirty="0" smtClean="0"/>
              <a:t> </a:t>
            </a:r>
          </a:p>
          <a:p>
            <a:r>
              <a:rPr lang="en-AU" sz="2800" dirty="0" smtClean="0"/>
              <a:t>The graph is used to add functionality that is common to all instances of a Blueprint. It is where interactivity and dynamic responses are set up. When a developer right-clicks in the graph panel, a context-sensitive menu will appear that shows all options that can be used </a:t>
            </a:r>
            <a:r>
              <a:rPr lang="en-AU" sz="2800" smtClean="0"/>
              <a:t>based on </a:t>
            </a:r>
            <a:r>
              <a:rPr lang="en-AU" sz="2800" dirty="0" smtClean="0"/>
              <a:t>the existing selection.</a:t>
            </a:r>
            <a:endParaRPr lang="en-AU" sz="2800" dirty="0"/>
          </a:p>
        </p:txBody>
      </p:sp>
      <p:sp>
        <p:nvSpPr>
          <p:cNvPr id="12" name="The Picture slide"/>
          <p:cNvSpPr txBox="1"/>
          <p:nvPr/>
        </p:nvSpPr>
        <p:spPr>
          <a:xfrm>
            <a:off x="2794815" y="3118458"/>
            <a:ext cx="7082914"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Blueprints: </a:t>
            </a:r>
          </a:p>
          <a:p>
            <a:pPr algn="l"/>
            <a:r>
              <a:rPr lang="en-US" sz="3600" cap="all" dirty="0" smtClean="0"/>
              <a:t>The Event </a:t>
            </a:r>
            <a:r>
              <a:rPr lang="en-US" sz="3600" cap="all" dirty="0"/>
              <a:t>Graph</a:t>
            </a:r>
            <a:endParaRPr sz="3600" cap="all" dirty="0"/>
          </a:p>
        </p:txBody>
      </p:sp>
      <p:sp>
        <p:nvSpPr>
          <p:cNvPr id="13" name="Rectangle"/>
          <p:cNvSpPr/>
          <p:nvPr/>
        </p:nvSpPr>
        <p:spPr>
          <a:xfrm>
            <a:off x="2869459" y="4611876"/>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37329756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xmlns=""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Components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650867"/>
            <a:ext cx="7008270" cy="738150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A Blueprint can be made up of multiple components, each adding functionality to a single final asset.</a:t>
            </a:r>
            <a:endParaRPr lang="en-US" sz="2800" dirty="0"/>
          </a:p>
          <a:p>
            <a:r>
              <a:rPr lang="en-US" sz="2800" dirty="0"/>
              <a:t> </a:t>
            </a:r>
          </a:p>
          <a:p>
            <a:r>
              <a:rPr lang="en-AU" sz="2800" dirty="0"/>
              <a:t>This Blueprint includes four </a:t>
            </a:r>
            <a:r>
              <a:rPr lang="en-AU" sz="2800" dirty="0" smtClean="0"/>
              <a:t>components:</a:t>
            </a:r>
          </a:p>
          <a:p>
            <a:endParaRPr lang="en-AU" sz="2800" dirty="0" smtClean="0"/>
          </a:p>
          <a:p>
            <a:pPr marL="457200" lvl="0" indent="-457200">
              <a:spcAft>
                <a:spcPts val="1000"/>
              </a:spcAft>
              <a:buFont typeface="Arial" panose="020B0604020202020204" pitchFamily="34" charset="0"/>
              <a:buChar char="•"/>
            </a:pPr>
            <a:r>
              <a:rPr lang="en-AU" sz="2800" dirty="0"/>
              <a:t>A </a:t>
            </a:r>
            <a:r>
              <a:rPr lang="en-AU" sz="2800" b="1" dirty="0"/>
              <a:t>scene component </a:t>
            </a:r>
            <a:r>
              <a:rPr lang="en-AU" sz="2800" dirty="0"/>
              <a:t>that acts as a root location from which everything else is </a:t>
            </a:r>
            <a:r>
              <a:rPr lang="en-AU" sz="2800" dirty="0" smtClean="0"/>
              <a:t>placed</a:t>
            </a:r>
          </a:p>
          <a:p>
            <a:pPr marL="457200" indent="-457200">
              <a:spcAft>
                <a:spcPts val="1000"/>
              </a:spcAft>
              <a:buFont typeface="Arial" panose="020B0604020202020204" pitchFamily="34" charset="0"/>
              <a:buChar char="•"/>
            </a:pPr>
            <a:r>
              <a:rPr lang="en-AU" sz="2800" dirty="0"/>
              <a:t>A </a:t>
            </a:r>
            <a:r>
              <a:rPr lang="en-AU" sz="2800" b="1" dirty="0"/>
              <a:t>static mesh component </a:t>
            </a:r>
            <a:r>
              <a:rPr lang="en-AU" sz="2800" dirty="0"/>
              <a:t>that represents the 3D model of the </a:t>
            </a:r>
            <a:r>
              <a:rPr lang="en-AU" sz="2800" dirty="0" smtClean="0"/>
              <a:t>light</a:t>
            </a:r>
          </a:p>
          <a:p>
            <a:pPr marL="457200" lvl="0" indent="-457200">
              <a:spcAft>
                <a:spcPts val="1000"/>
              </a:spcAft>
              <a:buFont typeface="Arial" panose="020B0604020202020204" pitchFamily="34" charset="0"/>
              <a:buChar char="•"/>
            </a:pPr>
            <a:r>
              <a:rPr lang="en-AU" sz="2800" dirty="0"/>
              <a:t>A </a:t>
            </a:r>
            <a:r>
              <a:rPr lang="en-AU" sz="2800" b="1" dirty="0"/>
              <a:t>point light component </a:t>
            </a:r>
            <a:r>
              <a:rPr lang="en-AU" sz="2800" dirty="0"/>
              <a:t>to emit light into the </a:t>
            </a:r>
            <a:r>
              <a:rPr lang="en-AU" sz="2800" dirty="0" smtClean="0"/>
              <a:t>scene</a:t>
            </a:r>
          </a:p>
          <a:p>
            <a:pPr marL="457200" indent="-457200">
              <a:buFont typeface="Arial" panose="020B0604020202020204" pitchFamily="34" charset="0"/>
              <a:buChar char="•"/>
            </a:pPr>
            <a:r>
              <a:rPr lang="en-AU" sz="2800" dirty="0"/>
              <a:t>A </a:t>
            </a:r>
            <a:r>
              <a:rPr lang="en-AU" sz="2800" b="1" dirty="0"/>
              <a:t>box collision component </a:t>
            </a:r>
            <a:r>
              <a:rPr lang="en-AU" sz="2800" dirty="0"/>
              <a:t>to detect when a player is standing under or near the </a:t>
            </a:r>
            <a:r>
              <a:rPr lang="en-AU" sz="2800" dirty="0" smtClean="0"/>
              <a:t>light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Identifying components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xmlns="" id="{FF7AE33F-8788-429F-A2B6-9E740294988C}"/>
              </a:ext>
            </a:extLst>
          </p:cNvPr>
          <p:cNvPicPr>
            <a:picLocks noChangeAspect="1"/>
          </p:cNvPicPr>
          <p:nvPr/>
        </p:nvPicPr>
        <p:blipFill>
          <a:blip r:embed="rId4"/>
          <a:stretch>
            <a:fillRect/>
          </a:stretch>
        </p:blipFill>
        <p:spPr>
          <a:xfrm>
            <a:off x="970814" y="3783371"/>
            <a:ext cx="15012792" cy="6149404"/>
          </a:xfrm>
          <a:prstGeom prst="rect">
            <a:avLst/>
          </a:prstGeom>
        </p:spPr>
      </p:pic>
    </p:spTree>
    <p:extLst>
      <p:ext uri="{BB962C8B-B14F-4D97-AF65-F5344CB8AC3E}">
        <p14:creationId xmlns:p14="http://schemas.microsoft.com/office/powerpoint/2010/main" val="113497887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xmlns=""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Events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576336"/>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has two default events associated with A</a:t>
            </a:r>
            <a:r>
              <a:rPr lang="en-AU" sz="2800" dirty="0" smtClean="0"/>
              <a:t>ctors:</a:t>
            </a:r>
            <a:endParaRPr lang="en-AU" sz="2800" dirty="0"/>
          </a:p>
          <a:p>
            <a:endParaRPr lang="en-AU" sz="2800" dirty="0"/>
          </a:p>
          <a:p>
            <a:pPr marL="457200" indent="-457200">
              <a:buFont typeface="Arial" panose="020B0604020202020204" pitchFamily="34" charset="0"/>
              <a:buChar char="•"/>
            </a:pPr>
            <a:r>
              <a:rPr lang="en-AU" sz="2800" b="1" dirty="0" err="1"/>
              <a:t>ActorBeginOverlap</a:t>
            </a:r>
            <a:r>
              <a:rPr lang="en-AU" sz="2800" dirty="0"/>
              <a:t> calls the event to turn the light on from the previous slide</a:t>
            </a:r>
            <a:r>
              <a:rPr lang="en-AU" sz="2800" dirty="0" smtClean="0"/>
              <a:t>.</a:t>
            </a:r>
            <a:endParaRPr lang="en-AU" sz="2800" dirty="0"/>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b="1" dirty="0" err="1"/>
              <a:t>ActorBeginEndOverlap</a:t>
            </a:r>
            <a:r>
              <a:rPr lang="en-AU" sz="2800" dirty="0"/>
              <a:t> checks if there are any players nearby and, if not, calls the event to turn the light off</a:t>
            </a:r>
            <a:r>
              <a:rPr lang="en-AU" sz="2800" dirty="0" smtClean="0"/>
              <a: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537495" y="12555497"/>
            <a:ext cx="7004304" cy="964367"/>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An example of </a:t>
            </a:r>
            <a:r>
              <a:rPr lang="en-US" sz="2800" dirty="0" smtClean="0"/>
              <a:t>using Events to</a:t>
            </a:r>
          </a:p>
          <a:p>
            <a:pPr marL="0" marR="0" indent="0" algn="ctr" defTabSz="825500" rtl="0" fontAlgn="auto" latinLnBrk="0" hangingPunct="0">
              <a:lnSpc>
                <a:spcPct val="100000"/>
              </a:lnSpc>
              <a:spcBef>
                <a:spcPts val="0"/>
              </a:spcBef>
              <a:spcAft>
                <a:spcPts val="0"/>
              </a:spcAft>
              <a:buClrTx/>
              <a:buSzTx/>
              <a:buFontTx/>
              <a:buNone/>
              <a:tabLst/>
            </a:pPr>
            <a:r>
              <a:rPr lang="en-US" sz="2800" dirty="0" smtClean="0"/>
              <a:t>toggle </a:t>
            </a:r>
            <a:r>
              <a:rPr lang="en-US" sz="2800" dirty="0"/>
              <a:t>a light</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1" name="Picture 10">
            <a:extLst>
              <a:ext uri="{FF2B5EF4-FFF2-40B4-BE49-F238E27FC236}">
                <a16:creationId xmlns:a16="http://schemas.microsoft.com/office/drawing/2014/main" xmlns="" id="{ABA6562B-EDC4-4175-B7EC-4CD4CA3FF376}"/>
              </a:ext>
            </a:extLst>
          </p:cNvPr>
          <p:cNvPicPr>
            <a:picLocks noChangeAspect="1"/>
          </p:cNvPicPr>
          <p:nvPr/>
        </p:nvPicPr>
        <p:blipFill>
          <a:blip r:embed="rId4"/>
          <a:stretch>
            <a:fillRect/>
          </a:stretch>
        </p:blipFill>
        <p:spPr>
          <a:xfrm>
            <a:off x="921104" y="4419790"/>
            <a:ext cx="15112212" cy="4876566"/>
          </a:xfrm>
          <a:prstGeom prst="rect">
            <a:avLst/>
          </a:prstGeom>
          <a:ln w="635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236998840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xmlns="" id="{E74D0490-65C2-4FD2-AC0A-DE3BF7D1F01B}"/>
              </a:ext>
            </a:extLst>
          </p:cNvPr>
          <p:cNvPicPr>
            <a:picLocks noChangeAspect="1"/>
          </p:cNvPicPr>
          <p:nvPr/>
        </p:nvPicPr>
        <p:blipFill rotWithShape="1">
          <a:blip r:embed="rId2">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Custom Events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55248" y="3601247"/>
            <a:ext cx="7008270" cy="311880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has two custom events</a:t>
            </a:r>
            <a:r>
              <a:rPr lang="en-AU" sz="2800" dirty="0" smtClean="0"/>
              <a:t>:</a:t>
            </a:r>
            <a:endParaRPr lang="en-AU" sz="2800" dirty="0"/>
          </a:p>
          <a:p>
            <a:endParaRPr lang="en-AU" sz="2800" dirty="0"/>
          </a:p>
          <a:p>
            <a:pPr marL="457200" indent="-457200">
              <a:buFont typeface="Arial" panose="020B0604020202020204" pitchFamily="34" charset="0"/>
              <a:buChar char="•"/>
            </a:pPr>
            <a:r>
              <a:rPr lang="en-AU" sz="2800" b="1" dirty="0" err="1"/>
              <a:t>TurnLightOn</a:t>
            </a:r>
            <a:r>
              <a:rPr lang="en-AU" sz="2800" b="1" dirty="0"/>
              <a:t> </a:t>
            </a:r>
            <a:r>
              <a:rPr lang="en-AU" sz="2800" dirty="0"/>
              <a:t>sets the light intensity to a value set in the Brightness </a:t>
            </a:r>
            <a:r>
              <a:rPr lang="en-AU" sz="2800" dirty="0" smtClean="0"/>
              <a:t>variable.</a:t>
            </a:r>
          </a:p>
          <a:p>
            <a:pPr marL="457200" indent="-457200">
              <a:buFont typeface="Arial" panose="020B0604020202020204" pitchFamily="34" charset="0"/>
              <a:buChar char="•"/>
            </a:pPr>
            <a:endParaRPr lang="en-AU" sz="2800" dirty="0" smtClean="0"/>
          </a:p>
          <a:p>
            <a:pPr marL="457200" indent="-457200">
              <a:buFont typeface="Arial" panose="020B0604020202020204" pitchFamily="34" charset="0"/>
              <a:buChar char="•"/>
            </a:pPr>
            <a:r>
              <a:rPr lang="en-AU" sz="2800" b="1" dirty="0" err="1"/>
              <a:t>TurnLightOff</a:t>
            </a:r>
            <a:r>
              <a:rPr lang="en-AU" sz="2800" b="1" dirty="0"/>
              <a:t> </a:t>
            </a:r>
            <a:r>
              <a:rPr lang="en-AU" sz="2800" dirty="0"/>
              <a:t>sets the light intensity to </a:t>
            </a:r>
            <a:r>
              <a:rPr lang="en-AU" sz="2800" dirty="0" smtClean="0"/>
              <a:t>0.</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Custom Event examples</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8">
            <a:extLst>
              <a:ext uri="{FF2B5EF4-FFF2-40B4-BE49-F238E27FC236}">
                <a16:creationId xmlns:a16="http://schemas.microsoft.com/office/drawing/2014/main" xmlns="" id="{7934DEEE-7731-4E77-83C0-245E23B11540}"/>
              </a:ext>
            </a:extLst>
          </p:cNvPr>
          <p:cNvPicPr>
            <a:picLocks noChangeAspect="1"/>
          </p:cNvPicPr>
          <p:nvPr/>
        </p:nvPicPr>
        <p:blipFill>
          <a:blip r:embed="rId4"/>
          <a:stretch>
            <a:fillRect/>
          </a:stretch>
        </p:blipFill>
        <p:spPr>
          <a:xfrm>
            <a:off x="3170058" y="3930759"/>
            <a:ext cx="10614304" cy="5854627"/>
          </a:xfrm>
          <a:prstGeom prst="rect">
            <a:avLst/>
          </a:prstGeom>
          <a:ln w="6350">
            <a:solidFill>
              <a:schemeClr val="tx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367468144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xmlns="" id="{E74D0490-65C2-4FD2-AC0A-DE3BF7D1F01B}"/>
              </a:ext>
            </a:extLst>
          </p:cNvPr>
          <p:cNvPicPr>
            <a:picLocks noChangeAspect="1"/>
          </p:cNvPicPr>
          <p:nvPr/>
        </p:nvPicPr>
        <p:blipFill rotWithShape="1">
          <a:blip r:embed="rId4">
            <a:extLst/>
          </a:blip>
          <a:srcRect r="21866"/>
          <a:stretch/>
        </p:blipFill>
        <p:spPr>
          <a:xfrm>
            <a:off x="366753" y="346273"/>
            <a:ext cx="16220915" cy="13023601"/>
          </a:xfrm>
          <a:prstGeom prst="rect">
            <a:avLst/>
          </a:prstGeom>
          <a:ln w="12700">
            <a:miter lim="400000"/>
          </a:ln>
        </p:spPr>
      </p:pic>
      <p:sp>
        <p:nvSpPr>
          <p:cNvPr id="13" name="The Picture slide"/>
          <p:cNvSpPr txBox="1"/>
          <p:nvPr/>
        </p:nvSpPr>
        <p:spPr>
          <a:xfrm>
            <a:off x="16955248" y="1663314"/>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Basic Functionality: </a:t>
            </a:r>
          </a:p>
          <a:p>
            <a:pPr algn="l"/>
            <a:r>
              <a:rPr lang="en-US" sz="3600" cap="all" dirty="0"/>
              <a:t>Light Placement Example</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3576336"/>
            <a:ext cx="7008270"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In this example, the </a:t>
            </a:r>
            <a:r>
              <a:rPr lang="en-AU" sz="2800" b="1" dirty="0"/>
              <a:t>Construction Script </a:t>
            </a:r>
            <a:r>
              <a:rPr lang="en-AU" sz="2800" dirty="0"/>
              <a:t>is being used to automatically place the light on the surface of the roof. If there is a surface within </a:t>
            </a:r>
            <a:r>
              <a:rPr lang="en-AU" sz="2800" dirty="0" smtClean="0"/>
              <a:t>1m </a:t>
            </a:r>
            <a:r>
              <a:rPr lang="en-AU" sz="2800" dirty="0"/>
              <a:t>above the actor it will automatically move the light mesh to snap to the surface.</a:t>
            </a:r>
            <a:endParaRPr lang="en-US" sz="2800" dirty="0"/>
          </a:p>
          <a:p>
            <a:r>
              <a:rPr lang="en-US" sz="2800" dirty="0"/>
              <a:t> </a:t>
            </a:r>
          </a:p>
          <a:p>
            <a:r>
              <a:rPr lang="en-AU" sz="2800" dirty="0"/>
              <a:t>When the </a:t>
            </a:r>
            <a:r>
              <a:rPr lang="en-AU" sz="2800" dirty="0" smtClean="0"/>
              <a:t>Construction Script </a:t>
            </a:r>
            <a:r>
              <a:rPr lang="en-AU" sz="2800" dirty="0"/>
              <a:t>is run, this light traces upward to see if there’s a surface. If there is, it moves the ceiling light mesh to that surface for realistic auto-placement</a:t>
            </a:r>
            <a:r>
              <a:rPr lang="en-AU" sz="2800" dirty="0" smtClean="0"/>
              <a:t>.</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sym typeface="Helvetica Light"/>
              </a:rPr>
              <a:t>The Construction Script in action</a:t>
            </a: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11" name="ConstructionScriptDemo">
            <a:hlinkClick r:id="" action="ppaction://media"/>
            <a:extLst>
              <a:ext uri="{FF2B5EF4-FFF2-40B4-BE49-F238E27FC236}">
                <a16:creationId xmlns:a16="http://schemas.microsoft.com/office/drawing/2014/main" xmlns="" id="{1E9F66CA-7B61-49CC-8BE2-6EC700E8E29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775270" y="604247"/>
            <a:ext cx="5403880" cy="4967936"/>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pic>
        <p:nvPicPr>
          <p:cNvPr id="3" name="Picture 2">
            <a:extLst>
              <a:ext uri="{FF2B5EF4-FFF2-40B4-BE49-F238E27FC236}">
                <a16:creationId xmlns:a16="http://schemas.microsoft.com/office/drawing/2014/main" xmlns="" id="{41796FB1-EE8B-43B5-817D-9A90FD2E206C}"/>
              </a:ext>
            </a:extLst>
          </p:cNvPr>
          <p:cNvPicPr>
            <a:picLocks noChangeAspect="1"/>
          </p:cNvPicPr>
          <p:nvPr/>
        </p:nvPicPr>
        <p:blipFill rotWithShape="1">
          <a:blip r:embed="rId7">
            <a:extLst>
              <a:ext uri="{28A0092B-C50C-407E-A947-70E740481C1C}">
                <a14:useLocalDpi xmlns:a14="http://schemas.microsoft.com/office/drawing/2010/main" val="0"/>
              </a:ext>
            </a:extLst>
          </a:blip>
          <a:srcRect l="20984" t="13108" b="18387"/>
          <a:stretch/>
        </p:blipFill>
        <p:spPr>
          <a:xfrm>
            <a:off x="1124616" y="5830156"/>
            <a:ext cx="14383164" cy="6882810"/>
          </a:xfrm>
          <a:prstGeom prst="rect">
            <a:avLst/>
          </a:prstGeom>
        </p:spPr>
      </p:pic>
    </p:spTree>
    <p:extLst>
      <p:ext uri="{BB962C8B-B14F-4D97-AF65-F5344CB8AC3E}">
        <p14:creationId xmlns:p14="http://schemas.microsoft.com/office/powerpoint/2010/main" val="33657034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vol="80000">
                <p:cTn id="12" repeatCount="indefinite" fill="hold" display="0">
                  <p:stCondLst>
                    <p:cond delay="indefinite"/>
                  </p:stCondLst>
                </p:cTn>
                <p:tgtEl>
                  <p:spTgt spid="11"/>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Gameplay Framework</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409143452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188410D4-1AD7-4846-A9C0-E2A9AD3198ED}"/>
              </a:ext>
            </a:extLst>
          </p:cNvPr>
          <p:cNvPicPr>
            <a:picLocks noChangeAspect="1"/>
          </p:cNvPicPr>
          <p:nvPr/>
        </p:nvPicPr>
        <p:blipFill>
          <a:blip r:embed="rId2"/>
          <a:stretch>
            <a:fillRect/>
          </a:stretch>
        </p:blipFill>
        <p:spPr>
          <a:xfrm>
            <a:off x="-1" y="0"/>
            <a:ext cx="24382167" cy="13716000"/>
          </a:xfrm>
          <a:prstGeom prst="rect">
            <a:avLst/>
          </a:prstGeom>
          <a:ln>
            <a:noFill/>
          </a:ln>
          <a:effectLst>
            <a:outerShdw blurRad="190500" algn="tl" rotWithShape="0">
              <a:srgbClr val="000000">
                <a:alpha val="70000"/>
              </a:srgbClr>
            </a:outerShdw>
          </a:effectLst>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4"/>
            <a:ext cx="70954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The Gameplay Framework:</a:t>
            </a:r>
          </a:p>
          <a:p>
            <a:pPr algn="l"/>
            <a:r>
              <a:rPr lang="en-US" sz="3600" cap="all" dirty="0"/>
              <a:t>Overview</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basic gameplay classes include functionality for representing players, allies, and enemies, as well as for controlling these avatars with player input or AI logic. There are also classes for creating heads-up displays </a:t>
            </a:r>
            <a:r>
              <a:rPr lang="en-AU" sz="2800" dirty="0" smtClean="0"/>
              <a:t>(HUDs) and </a:t>
            </a:r>
            <a:r>
              <a:rPr lang="en-AU" sz="2800" dirty="0"/>
              <a:t>cameras for players.</a:t>
            </a:r>
            <a:endParaRPr lang="en-US" sz="2800" dirty="0"/>
          </a:p>
          <a:p>
            <a:r>
              <a:rPr lang="en-US" sz="2800" dirty="0"/>
              <a:t> </a:t>
            </a:r>
          </a:p>
          <a:p>
            <a:r>
              <a:rPr lang="en-AU" sz="2800" dirty="0"/>
              <a:t>Finally, gameplay classes such as </a:t>
            </a:r>
            <a:r>
              <a:rPr lang="en-AU" sz="2800" b="1" dirty="0" err="1" smtClean="0"/>
              <a:t>GameMode</a:t>
            </a:r>
            <a:r>
              <a:rPr lang="en-AU" sz="2800" dirty="0"/>
              <a:t>, </a:t>
            </a:r>
            <a:r>
              <a:rPr lang="en-AU" sz="2800" b="1" dirty="0" err="1" smtClean="0"/>
              <a:t>GameState</a:t>
            </a:r>
            <a:r>
              <a:rPr lang="en-AU" sz="2800" dirty="0"/>
              <a:t>, and </a:t>
            </a:r>
            <a:r>
              <a:rPr lang="en-AU" sz="2800" b="1" dirty="0" err="1" smtClean="0"/>
              <a:t>PlayerState</a:t>
            </a:r>
            <a:r>
              <a:rPr lang="en-AU" sz="2800" dirty="0" smtClean="0"/>
              <a:t> </a:t>
            </a:r>
            <a:r>
              <a:rPr lang="en-AU" sz="2800" dirty="0"/>
              <a:t>set the rules of the game and track how the game and the players are progressing.</a:t>
            </a:r>
            <a:endParaRPr lang="en-US" sz="2800" dirty="0"/>
          </a:p>
          <a:p>
            <a:r>
              <a:rPr lang="en-US" sz="2800" dirty="0"/>
              <a:t> </a:t>
            </a:r>
          </a:p>
          <a:p>
            <a:r>
              <a:rPr lang="en-AU" sz="2800" dirty="0"/>
              <a:t>These classes all create types of </a:t>
            </a:r>
            <a:r>
              <a:rPr lang="en-AU" sz="2800" dirty="0" smtClean="0"/>
              <a:t>Actors</a:t>
            </a:r>
            <a:r>
              <a:rPr lang="en-AU" sz="2800" dirty="0"/>
              <a:t>, which can be either placed into your level or spawned when needed</a:t>
            </a:r>
            <a:r>
              <a:rPr lang="en-AU" sz="2800" dirty="0" smtClean="0"/>
              <a:t>. </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3261205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An Introduction</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309148831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Instance</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state of the </a:t>
            </a:r>
            <a:r>
              <a:rPr lang="en-AU" sz="2800" b="1" dirty="0" err="1"/>
              <a:t>GameInstance</a:t>
            </a:r>
            <a:r>
              <a:rPr lang="en-AU" sz="2800" dirty="0"/>
              <a:t> class withstands switching of levels, game modes, pawns, </a:t>
            </a:r>
            <a:r>
              <a:rPr lang="en-AU" sz="2800" dirty="0" smtClean="0"/>
              <a:t>and so forth, </a:t>
            </a:r>
            <a:r>
              <a:rPr lang="en-AU" sz="2800" dirty="0"/>
              <a:t>where classes like </a:t>
            </a:r>
            <a:r>
              <a:rPr lang="en-AU" sz="2800" b="1" dirty="0" err="1"/>
              <a:t>GameMode</a:t>
            </a:r>
            <a:r>
              <a:rPr lang="en-AU" sz="2800" b="1" dirty="0"/>
              <a:t> </a:t>
            </a:r>
            <a:r>
              <a:rPr lang="en-AU" sz="2800" dirty="0"/>
              <a:t>or </a:t>
            </a:r>
            <a:r>
              <a:rPr lang="en-AU" sz="2800" b="1" dirty="0" err="1"/>
              <a:t>PlayerController</a:t>
            </a:r>
            <a:r>
              <a:rPr lang="en-AU" sz="2800" b="1" dirty="0"/>
              <a:t> </a:t>
            </a:r>
            <a:r>
              <a:rPr lang="en-AU" sz="2800" dirty="0"/>
              <a:t>are being reset and the data stored in those classes is removed.</a:t>
            </a:r>
            <a:endParaRPr lang="en-US" sz="2800" dirty="0"/>
          </a:p>
          <a:p>
            <a:r>
              <a:rPr lang="en-US" sz="2800" dirty="0"/>
              <a:t> </a:t>
            </a:r>
          </a:p>
          <a:p>
            <a:r>
              <a:rPr lang="en-AU" sz="2800" dirty="0"/>
              <a:t>Any data that you want to keep beyond levels and matches (for example, which player ship was selected in the main menu) you may want to store in the </a:t>
            </a:r>
            <a:r>
              <a:rPr lang="en-AU" sz="2800" dirty="0" err="1" smtClean="0"/>
              <a:t>GameInstance</a:t>
            </a:r>
            <a:r>
              <a:rPr lang="en-AU" sz="2800" dirty="0" smtClean="0"/>
              <a:t> </a:t>
            </a:r>
            <a:r>
              <a:rPr lang="en-AU" sz="2800" dirty="0"/>
              <a:t>class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 name="Picture 3">
            <a:extLst>
              <a:ext uri="{FF2B5EF4-FFF2-40B4-BE49-F238E27FC236}">
                <a16:creationId xmlns:a16="http://schemas.microsoft.com/office/drawing/2014/main" xmlns="" id="{84B1AB90-A899-4AB6-A70D-0E6FB989098E}"/>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33025800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Mode</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err="1" smtClean="0"/>
              <a:t>GameMode</a:t>
            </a:r>
            <a:r>
              <a:rPr lang="en-AU" sz="2800" dirty="0" smtClean="0"/>
              <a:t> </a:t>
            </a:r>
            <a:r>
              <a:rPr lang="en-AU" sz="2800" dirty="0"/>
              <a:t>defines the game, including things like the game rules and win conditions. It only exists on the server. It typically should not have much data that changes during play and should not store any transient data that is being moved between clients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68785E93-D1E8-4C56-851E-C7EBE4A58E7D}"/>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275945365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Pawn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11880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Pawn </a:t>
            </a:r>
            <a:r>
              <a:rPr lang="en-AU" sz="2800" dirty="0"/>
              <a:t>class is the base class of all actors that can be controlled by players or AI. A Pawn is the physical representation of a player or AI entity within the world. This means that the Pawn </a:t>
            </a:r>
            <a:r>
              <a:rPr lang="en-AU" sz="2800" dirty="0" smtClean="0"/>
              <a:t>determines </a:t>
            </a:r>
            <a:r>
              <a:rPr lang="en-AU" sz="2800" dirty="0"/>
              <a:t>not only what the player or AI entity looks like visually but also how it interacts with the world in terms of collisions and other physical interactions</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E7EE76F5-EBCB-4FF3-AFA6-30EFEE3EF904}"/>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56219252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HUD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a:t>HUD</a:t>
            </a:r>
            <a:r>
              <a:rPr lang="en-AU" sz="2800" dirty="0"/>
              <a:t> is the base object for displaying elements overlaid on the screen. Every human-controlled player in the </a:t>
            </a:r>
            <a:r>
              <a:rPr lang="en-AU" sz="2800" dirty="0" smtClean="0"/>
              <a:t>game </a:t>
            </a:r>
            <a:r>
              <a:rPr lang="en-AU" sz="2800" dirty="0"/>
              <a:t>has their own instance of the </a:t>
            </a:r>
            <a:r>
              <a:rPr lang="en-AU" sz="2800" dirty="0" smtClean="0"/>
              <a:t>HUD (or AHUD, as it’s known natively) </a:t>
            </a:r>
            <a:r>
              <a:rPr lang="en-AU" sz="2800" dirty="0"/>
              <a:t>class which draws to their individual </a:t>
            </a:r>
            <a:r>
              <a:rPr lang="en-AU" sz="2800" dirty="0" smtClean="0"/>
              <a:t>Viewport</a:t>
            </a:r>
            <a:r>
              <a:rPr lang="en-AU" sz="2800" dirty="0"/>
              <a:t>. In the case of split-screen multiplayer games, multiple </a:t>
            </a:r>
            <a:r>
              <a:rPr lang="en-AU" sz="2800" dirty="0" smtClean="0"/>
              <a:t>viewports </a:t>
            </a:r>
            <a:r>
              <a:rPr lang="en-AU" sz="2800" dirty="0"/>
              <a:t>share the same screen but each HUD still draws to its own viewport</a:t>
            </a:r>
            <a:r>
              <a:rPr lang="en-AU" sz="2800" dirty="0" smtClean="0"/>
              <a:t>. </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9CF01779-74DA-453C-B893-5D247D12DC1B}"/>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426855315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Player Controller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8423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a:t>
            </a:r>
            <a:r>
              <a:rPr lang="en-AU" sz="2800" b="1" dirty="0" err="1"/>
              <a:t>PlayerController</a:t>
            </a:r>
            <a:r>
              <a:rPr lang="en-AU" sz="2800" dirty="0"/>
              <a:t> is the interface between the Pawn and the human player controlling it. The </a:t>
            </a:r>
            <a:r>
              <a:rPr lang="en-AU" sz="2800" dirty="0" err="1"/>
              <a:t>PlayerController</a:t>
            </a:r>
            <a:r>
              <a:rPr lang="en-AU" sz="2800" dirty="0"/>
              <a:t> decides what to do and then issues commands to the Pawn.</a:t>
            </a:r>
            <a:endParaRPr lang="en-US" sz="2800" dirty="0"/>
          </a:p>
          <a:p>
            <a:r>
              <a:rPr lang="en-US" sz="2800" dirty="0"/>
              <a:t> </a:t>
            </a:r>
          </a:p>
          <a:p>
            <a:r>
              <a:rPr lang="en-AU" sz="2800" dirty="0"/>
              <a:t>Input is often put into the Player Controller class to enable the player to switch Pawns during gameplay. For instance, if a player were to enter a vehicle—a type of pawn—the player controller would simply redirect where the inputs were being sent (the newly possessed Vehicle pawn)</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7553D929-251A-4C7D-8EED-16DC53C69A19}"/>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340284221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Player State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A </a:t>
            </a:r>
            <a:r>
              <a:rPr lang="en-AU" sz="2800" b="1" dirty="0" err="1"/>
              <a:t>PlayerState</a:t>
            </a:r>
            <a:r>
              <a:rPr lang="en-AU" sz="2800" dirty="0"/>
              <a:t> is the state of a participant in the game such as a human player or a bot that is simulating a player. Non-player AI that exists as part of the game would not have a </a:t>
            </a:r>
            <a:r>
              <a:rPr lang="en-AU" sz="2800" dirty="0" err="1"/>
              <a:t>PlayerState</a:t>
            </a:r>
            <a:r>
              <a:rPr lang="en-AU" sz="2800" dirty="0"/>
              <a:t>.</a:t>
            </a:r>
            <a:endParaRPr lang="en-US" sz="2800" dirty="0"/>
          </a:p>
          <a:p>
            <a:r>
              <a:rPr lang="en-US" sz="2800" dirty="0"/>
              <a:t> </a:t>
            </a:r>
          </a:p>
          <a:p>
            <a:r>
              <a:rPr lang="en-AU" sz="2800" dirty="0"/>
              <a:t>Example data that would be appropriate to store here are player name, score, or potentially inventory. </a:t>
            </a:r>
            <a:r>
              <a:rPr lang="en-AU" sz="2800" dirty="0" err="1"/>
              <a:t>PlayerStates</a:t>
            </a:r>
            <a:r>
              <a:rPr lang="en-AU" sz="2800" dirty="0"/>
              <a:t> for all players exist on all machines, unlike </a:t>
            </a:r>
            <a:r>
              <a:rPr lang="en-AU" sz="2800" dirty="0" err="1"/>
              <a:t>PlayerControllers</a:t>
            </a:r>
            <a:r>
              <a:rPr lang="en-AU" sz="2800" dirty="0"/>
              <a:t>, and can replicate freely to keep things in sync</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D486A097-2FA1-4451-9BE2-026AEA4831B1}"/>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108748232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049538"/>
            <a:ext cx="897359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AU" sz="3600" cap="all" dirty="0"/>
              <a:t>The Gameplay Framework: </a:t>
            </a:r>
          </a:p>
          <a:p>
            <a:pPr algn="l"/>
            <a:r>
              <a:rPr lang="en-AU" sz="3600" cap="all" dirty="0"/>
              <a:t>Game State Class</a:t>
            </a: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225702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The </a:t>
            </a:r>
            <a:r>
              <a:rPr lang="en-AU" sz="2800" b="1" dirty="0" err="1"/>
              <a:t>GameState</a:t>
            </a:r>
            <a:r>
              <a:rPr lang="en-AU" sz="2800" dirty="0"/>
              <a:t> contains the state of the game. It may include the list of connected players and player scores. The </a:t>
            </a:r>
            <a:r>
              <a:rPr lang="en-AU" sz="2800" dirty="0" err="1"/>
              <a:t>GameState</a:t>
            </a:r>
            <a:r>
              <a:rPr lang="en-AU" sz="2800" dirty="0"/>
              <a:t> exists on the server and all clients and can replicate freely to keep all machines up to date</a:t>
            </a:r>
            <a:r>
              <a:rPr lang="en-AU" sz="2800" dirty="0" smtClean="0"/>
              <a:t>.</a:t>
            </a:r>
            <a:endParaRPr lang="en-AU"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 name="Picture 1">
            <a:extLst>
              <a:ext uri="{FF2B5EF4-FFF2-40B4-BE49-F238E27FC236}">
                <a16:creationId xmlns:a16="http://schemas.microsoft.com/office/drawing/2014/main" xmlns="" id="{65823642-5BE1-4F4F-B033-8A2E92C23A0B}"/>
              </a:ext>
            </a:extLst>
          </p:cNvPr>
          <p:cNvPicPr>
            <a:picLocks noChangeAspect="1"/>
          </p:cNvPicPr>
          <p:nvPr/>
        </p:nvPicPr>
        <p:blipFill>
          <a:blip r:embed="rId3"/>
          <a:stretch>
            <a:fillRect/>
          </a:stretch>
        </p:blipFill>
        <p:spPr>
          <a:xfrm>
            <a:off x="13208972" y="3086708"/>
            <a:ext cx="10095851" cy="9845893"/>
          </a:xfrm>
          <a:prstGeom prst="rect">
            <a:avLst/>
          </a:prstGeom>
        </p:spPr>
      </p:pic>
    </p:spTree>
    <p:extLst>
      <p:ext uri="{BB962C8B-B14F-4D97-AF65-F5344CB8AC3E}">
        <p14:creationId xmlns:p14="http://schemas.microsoft.com/office/powerpoint/2010/main" val="1896573449"/>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8" y="1232427"/>
            <a:ext cx="7061171"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cap="all" dirty="0" smtClean="0"/>
              <a:t>Bird </a:t>
            </a:r>
            <a:r>
              <a:rPr lang="en-US" cap="all" dirty="0"/>
              <a:t>of </a:t>
            </a:r>
            <a:r>
              <a:rPr lang="en-US" cap="all" dirty="0" smtClean="0"/>
              <a:t>Prey </a:t>
            </a:r>
            <a:r>
              <a:rPr lang="en-US" cap="all" dirty="0"/>
              <a:t>Overview</a:t>
            </a:r>
            <a:endParaRPr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81698" y="3576336"/>
            <a:ext cx="7008270" cy="783804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1400"/>
              </a:spcAft>
            </a:pPr>
            <a:r>
              <a:rPr lang="en-AU" sz="2800" b="1" dirty="0"/>
              <a:t>Bird of Prey </a:t>
            </a:r>
            <a:r>
              <a:rPr lang="en-AU" sz="2800" dirty="0"/>
              <a:t>is a </a:t>
            </a:r>
            <a:r>
              <a:rPr lang="en-AU" sz="2800" dirty="0" smtClean="0"/>
              <a:t>example </a:t>
            </a:r>
            <a:r>
              <a:rPr lang="en-AU" sz="2800" dirty="0"/>
              <a:t>project of an action vertical </a:t>
            </a:r>
            <a:r>
              <a:rPr lang="en-AU" sz="2800" dirty="0" err="1"/>
              <a:t>scroller</a:t>
            </a:r>
            <a:r>
              <a:rPr lang="en-AU" sz="2800" dirty="0"/>
              <a:t> based </a:t>
            </a:r>
            <a:r>
              <a:rPr lang="en-AU" sz="2800" dirty="0" smtClean="0"/>
              <a:t>on </a:t>
            </a:r>
            <a:r>
              <a:rPr lang="en-AU" sz="2800" dirty="0"/>
              <a:t>the arcade titles of the early to mid-1990s. Let’s look at the bases for the key elements of the project and which parts of the game are built within which areas</a:t>
            </a:r>
            <a:r>
              <a:rPr lang="en-AU" sz="2800" dirty="0" smtClean="0"/>
              <a:t>.</a:t>
            </a:r>
            <a:endParaRPr lang="en-AU" sz="2800" dirty="0"/>
          </a:p>
          <a:p>
            <a:pPr marL="457200" indent="-457200">
              <a:spcAft>
                <a:spcPts val="300"/>
              </a:spcAft>
              <a:buFont typeface="Arial" panose="020B0604020202020204" pitchFamily="34" charset="0"/>
              <a:buChar char="•"/>
            </a:pPr>
            <a:r>
              <a:rPr lang="en-AU" sz="2800" b="1" dirty="0" smtClean="0"/>
              <a:t>Pawns</a:t>
            </a:r>
            <a:r>
              <a:rPr lang="en-AU" sz="2800" b="1" dirty="0"/>
              <a:t>: </a:t>
            </a:r>
            <a:r>
              <a:rPr lang="en-AU" sz="2800" dirty="0"/>
              <a:t>Player ships, enemy ships, bosses, and </a:t>
            </a:r>
            <a:r>
              <a:rPr lang="en-AU" sz="2800" dirty="0" smtClean="0"/>
              <a:t>turrets</a:t>
            </a:r>
            <a:endParaRPr lang="en-AU" sz="2800" dirty="0"/>
          </a:p>
          <a:p>
            <a:pPr marL="457200" indent="-457200">
              <a:spcAft>
                <a:spcPts val="300"/>
              </a:spcAft>
              <a:buFont typeface="Arial" panose="020B0604020202020204" pitchFamily="34" charset="0"/>
              <a:buChar char="•"/>
            </a:pPr>
            <a:r>
              <a:rPr lang="en-AU" sz="2800" b="1" dirty="0"/>
              <a:t>Actors: </a:t>
            </a:r>
            <a:r>
              <a:rPr lang="en-AU" sz="2800" dirty="0"/>
              <a:t>Projectiles </a:t>
            </a:r>
            <a:r>
              <a:rPr lang="en-AU" sz="2800" dirty="0" smtClean="0"/>
              <a:t>and pickups</a:t>
            </a:r>
            <a:endParaRPr lang="en-AU" sz="2800" dirty="0"/>
          </a:p>
          <a:p>
            <a:pPr marL="457200" indent="-457200">
              <a:spcAft>
                <a:spcPts val="300"/>
              </a:spcAft>
              <a:buFont typeface="Arial" panose="020B0604020202020204" pitchFamily="34" charset="0"/>
              <a:buChar char="•"/>
            </a:pPr>
            <a:r>
              <a:rPr lang="en-AU" sz="2800" b="1" dirty="0"/>
              <a:t>Game Mode: </a:t>
            </a:r>
            <a:r>
              <a:rPr lang="en-AU" sz="2800" dirty="0"/>
              <a:t>Handles primary gameplay </a:t>
            </a:r>
            <a:r>
              <a:rPr lang="en-AU" sz="2800" dirty="0" smtClean="0"/>
              <a:t>decisions </a:t>
            </a:r>
            <a:r>
              <a:rPr lang="en-AU" sz="2800" dirty="0"/>
              <a:t>and logic. When ships are destroyed, their points are evaluated here.</a:t>
            </a:r>
          </a:p>
          <a:p>
            <a:pPr marL="457200" indent="-457200">
              <a:spcAft>
                <a:spcPts val="300"/>
              </a:spcAft>
              <a:buFont typeface="Arial" panose="020B0604020202020204" pitchFamily="34" charset="0"/>
              <a:buChar char="•"/>
            </a:pPr>
            <a:r>
              <a:rPr lang="en-AU" sz="2800" b="1" dirty="0"/>
              <a:t>Game State: </a:t>
            </a:r>
            <a:r>
              <a:rPr lang="en-AU" sz="2800" dirty="0"/>
              <a:t>Stores the high scores and other </a:t>
            </a:r>
            <a:r>
              <a:rPr lang="en-AU" sz="2800" dirty="0" smtClean="0"/>
              <a:t>information</a:t>
            </a:r>
            <a:endParaRPr lang="en-AU" sz="2800" dirty="0"/>
          </a:p>
          <a:p>
            <a:pPr marL="457200" indent="-457200">
              <a:buFont typeface="Arial" panose="020B0604020202020204" pitchFamily="34" charset="0"/>
              <a:buChar char="•"/>
            </a:pPr>
            <a:r>
              <a:rPr lang="en-AU" sz="2800" b="1" dirty="0"/>
              <a:t>Game Instance: </a:t>
            </a:r>
            <a:r>
              <a:rPr lang="en-AU" sz="2800" dirty="0"/>
              <a:t>Stores the current player </a:t>
            </a:r>
            <a:r>
              <a:rPr lang="en-AU" sz="2800" dirty="0" smtClean="0"/>
              <a:t>ship</a:t>
            </a:r>
            <a:endParaRPr lang="en-AU" sz="2800" dirty="0"/>
          </a:p>
        </p:txBody>
      </p:sp>
      <p:sp>
        <p:nvSpPr>
          <p:cNvPr id="15" name="Rectangle"/>
          <p:cNvSpPr/>
          <p:nvPr/>
        </p:nvSpPr>
        <p:spPr>
          <a:xfrm>
            <a:off x="17008150" y="3180499"/>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2" name="Picture 1">
            <a:extLst>
              <a:ext uri="{FF2B5EF4-FFF2-40B4-BE49-F238E27FC236}">
                <a16:creationId xmlns:a16="http://schemas.microsoft.com/office/drawing/2014/main" xmlns="" id="{6325476C-55EE-4776-9F7C-510DF21BEF4D}"/>
              </a:ext>
            </a:extLst>
          </p:cNvPr>
          <p:cNvPicPr>
            <a:picLocks noChangeAspect="1"/>
          </p:cNvPicPr>
          <p:nvPr/>
        </p:nvPicPr>
        <p:blipFill>
          <a:blip r:embed="rId3"/>
          <a:stretch>
            <a:fillRect/>
          </a:stretch>
        </p:blipFill>
        <p:spPr>
          <a:xfrm>
            <a:off x="190674" y="175786"/>
            <a:ext cx="16556625" cy="13391144"/>
          </a:xfrm>
          <a:prstGeom prst="rect">
            <a:avLst/>
          </a:prstGeom>
        </p:spPr>
      </p:pic>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sym typeface="Helvetica Light"/>
              </a:rPr>
              <a:t>Early </a:t>
            </a:r>
            <a:r>
              <a:rPr lang="en-US" sz="2800" dirty="0"/>
              <a:t>P</a:t>
            </a:r>
            <a:r>
              <a:rPr kumimoji="0" lang="en-US" sz="2800" b="0" i="0" u="none" strike="noStrike" cap="none" spc="0" normalizeH="0" baseline="0" dirty="0" smtClean="0">
                <a:ln>
                  <a:noFill/>
                </a:ln>
                <a:solidFill>
                  <a:srgbClr val="000000"/>
                </a:solidFill>
                <a:effectLst/>
                <a:uFillTx/>
                <a:sym typeface="Helvetica Light"/>
              </a:rPr>
              <a:t>rototype </a:t>
            </a:r>
            <a:r>
              <a:rPr kumimoji="0" lang="en-US" sz="2800" b="0" i="0" u="none" strike="noStrike" cap="none" spc="0" normalizeH="0" baseline="0" dirty="0">
                <a:ln>
                  <a:noFill/>
                </a:ln>
                <a:solidFill>
                  <a:srgbClr val="000000"/>
                </a:solidFill>
                <a:effectLst/>
                <a:uFillTx/>
                <a:sym typeface="Helvetica Light"/>
              </a:rPr>
              <a:t>captures from </a:t>
            </a:r>
            <a:r>
              <a:rPr kumimoji="0" lang="en-US" sz="2800" b="0" i="0" u="none" strike="noStrike" cap="none" spc="0" normalizeH="0" baseline="0" dirty="0" smtClean="0">
                <a:ln>
                  <a:noFill/>
                </a:ln>
                <a:solidFill>
                  <a:srgbClr val="000000"/>
                </a:solidFill>
                <a:effectLst/>
                <a:uFillTx/>
                <a:sym typeface="Helvetica Light"/>
              </a:rPr>
              <a:t>Bird </a:t>
            </a:r>
            <a:r>
              <a:rPr kumimoji="0" lang="en-US" sz="2800" b="0" i="0" u="none" strike="noStrike" cap="none" spc="0" normalizeH="0" baseline="0" dirty="0">
                <a:ln>
                  <a:noFill/>
                </a:ln>
                <a:solidFill>
                  <a:srgbClr val="000000"/>
                </a:solidFill>
                <a:effectLst/>
                <a:uFillTx/>
                <a:sym typeface="Helvetica Light"/>
              </a:rPr>
              <a:t>of </a:t>
            </a:r>
            <a:r>
              <a:rPr kumimoji="0" lang="en-US" sz="2800" b="0" i="0" u="none" strike="noStrike" cap="none" spc="0" normalizeH="0" baseline="0" dirty="0" smtClean="0">
                <a:ln>
                  <a:noFill/>
                </a:ln>
                <a:solidFill>
                  <a:srgbClr val="000000"/>
                </a:solidFill>
                <a:effectLst/>
                <a:uFillTx/>
                <a:sym typeface="Helvetica Light"/>
              </a:rPr>
              <a:t>Prey</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088255092"/>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1"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62352650-CFB6-4695-909A-E65F654E3A77}"/>
              </a:ext>
            </a:extLst>
          </p:cNvPr>
          <p:cNvPicPr>
            <a:picLocks noChangeAspect="1"/>
          </p:cNvPicPr>
          <p:nvPr/>
        </p:nvPicPr>
        <p:blipFill>
          <a:blip r:embed="rId2"/>
          <a:stretch>
            <a:fillRect/>
          </a:stretch>
        </p:blipFill>
        <p:spPr>
          <a:xfrm>
            <a:off x="11815668" y="2819438"/>
            <a:ext cx="10406774" cy="8071804"/>
          </a:xfrm>
          <a:prstGeom prst="rect">
            <a:avLst/>
          </a:prstGeom>
        </p:spPr>
      </p:pic>
      <p:sp>
        <p:nvSpPr>
          <p:cNvPr id="377" name="Rectangle"/>
          <p:cNvSpPr/>
          <p:nvPr/>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794816" y="5024823"/>
            <a:ext cx="7082914" cy="18261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Even the most basic games are more than just the art they’re made with. Code and </a:t>
            </a:r>
            <a:r>
              <a:rPr lang="en-AU" sz="2800" dirty="0" smtClean="0"/>
              <a:t>Script </a:t>
            </a:r>
            <a:r>
              <a:rPr lang="en-AU" sz="2800" dirty="0"/>
              <a:t>are used to bind elements together to create gameplay and </a:t>
            </a:r>
            <a:r>
              <a:rPr lang="en-AU" sz="2800" dirty="0" smtClean="0"/>
              <a:t>interaction. </a:t>
            </a:r>
            <a:endParaRPr lang="en-AU" sz="2800" dirty="0"/>
          </a:p>
        </p:txBody>
      </p:sp>
      <p:sp>
        <p:nvSpPr>
          <p:cNvPr id="12" name="The Picture slide"/>
          <p:cNvSpPr txBox="1"/>
          <p:nvPr/>
        </p:nvSpPr>
        <p:spPr>
          <a:xfrm>
            <a:off x="2794815" y="3457011"/>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cap="all" dirty="0"/>
              <a:t>Scripting 101</a:t>
            </a:r>
            <a:endParaRPr cap="all" dirty="0"/>
          </a:p>
        </p:txBody>
      </p:sp>
      <p:sp>
        <p:nvSpPr>
          <p:cNvPr id="13" name="Rectangle"/>
          <p:cNvSpPr/>
          <p:nvPr/>
        </p:nvSpPr>
        <p:spPr>
          <a:xfrm>
            <a:off x="2869459" y="4585537"/>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168202307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6565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AU" sz="2800" dirty="0"/>
              <a:t>We’ve seen how to add elements to the world, but how do we build functionality? To answer that question, we have to look at programming in functionality. In Unreal Engine 4, functionality can be added through either C++ code or Blueprint script. Blueprint requires no prior understanding of code and allows programmers, designers, and artists to engage in the process of adding functionality to a project.</a:t>
            </a:r>
            <a:endParaRPr lang="en-US" sz="2800" dirty="0"/>
          </a:p>
          <a:p>
            <a:r>
              <a:rPr lang="en-US" sz="2800" dirty="0"/>
              <a:t> </a:t>
            </a:r>
          </a:p>
          <a:p>
            <a:r>
              <a:rPr lang="en-AU" sz="2800" dirty="0"/>
              <a:t>In their basic form, Blueprints are visually scripted additions to your game. By connecting Nodes, Events, Functions, and Variables with Wires, it is possible to create complex gameplay elements.</a:t>
            </a:r>
            <a:endParaRPr lang="en-US" sz="2800" dirty="0"/>
          </a:p>
          <a:p>
            <a:r>
              <a:rPr lang="en-US" sz="2800" dirty="0"/>
              <a:t> </a:t>
            </a:r>
          </a:p>
          <a:p>
            <a:r>
              <a:rPr lang="en-AU" sz="2800" dirty="0"/>
              <a:t>Blueprints work by using graphs of Nodes for various purposes (object construction, individual functions, and general gameplay events) that are specific to each instance of the Blueprint in order to implement </a:t>
            </a:r>
            <a:r>
              <a:rPr lang="en-AU" sz="2800" dirty="0" err="1"/>
              <a:t>behavior</a:t>
            </a:r>
            <a:r>
              <a:rPr lang="en-AU" sz="2800" dirty="0"/>
              <a:t> and other functionality</a:t>
            </a:r>
            <a:r>
              <a:rPr lang="en-AU" sz="2800" dirty="0" smtClean="0"/>
              <a:t>.</a:t>
            </a:r>
            <a:endParaRPr lang="en-AU" sz="2800" dirty="0"/>
          </a:p>
        </p:txBody>
      </p:sp>
      <p:sp>
        <p:nvSpPr>
          <p:cNvPr id="686" name="Just like flower porcelain  You’re like a moon that  awaken to say hello So beautiful and bright that you make me content to play it  world"/>
          <p:cNvSpPr txBox="1"/>
          <p:nvPr/>
        </p:nvSpPr>
        <p:spPr>
          <a:xfrm>
            <a:off x="1903990" y="4183930"/>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en-US" dirty="0"/>
              <a:t>Building Gameplay Functionality</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41A451D-3039-4708-85C3-C2B62D33427C}"/>
              </a:ext>
            </a:extLst>
          </p:cNvPr>
          <p:cNvPicPr>
            <a:picLocks noChangeAspect="1"/>
          </p:cNvPicPr>
          <p:nvPr/>
        </p:nvPicPr>
        <p:blipFill rotWithShape="1">
          <a:blip r:embed="rId2">
            <a:extLst>
              <a:ext uri="{28A0092B-C50C-407E-A947-70E740481C1C}">
                <a14:useLocalDpi xmlns:a14="http://schemas.microsoft.com/office/drawing/2010/main" val="0"/>
              </a:ext>
            </a:extLst>
          </a:blip>
          <a:srcRect r="20112" b="9507"/>
          <a:stretch/>
        </p:blipFill>
        <p:spPr>
          <a:xfrm>
            <a:off x="4904131" y="1"/>
            <a:ext cx="19479869" cy="13716000"/>
          </a:xfrm>
          <a:prstGeom prst="rect">
            <a:avLst/>
          </a:prstGeom>
        </p:spPr>
      </p:pic>
      <p:sp>
        <p:nvSpPr>
          <p:cNvPr id="14" name="Freeform: Shap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6" name="Freeform: Shap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20"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682071" y="5404975"/>
            <a:ext cx="7082914" cy="52732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Blueprints Visual Scripting </a:t>
            </a:r>
            <a:r>
              <a:rPr lang="en-AU" sz="2800" dirty="0" smtClean="0"/>
              <a:t>system in </a:t>
            </a:r>
            <a:r>
              <a:rPr lang="en-AU" sz="2800" dirty="0"/>
              <a:t>Unreal Engine is a complete gameplay scripting system </a:t>
            </a:r>
            <a:r>
              <a:rPr lang="en-AU" sz="2800" dirty="0" smtClean="0"/>
              <a:t>that uses </a:t>
            </a:r>
            <a:r>
              <a:rPr lang="en-AU" sz="2800" dirty="0"/>
              <a:t>a node-based interface to create gameplay elements from within Unreal Editor.</a:t>
            </a:r>
            <a:endParaRPr lang="en-US" sz="2800" dirty="0"/>
          </a:p>
          <a:p>
            <a:r>
              <a:rPr lang="en-US" sz="2800" dirty="0"/>
              <a:t> </a:t>
            </a:r>
          </a:p>
          <a:p>
            <a:r>
              <a:rPr lang="en-AU" sz="2800" dirty="0"/>
              <a:t>As with many common scripting languages, it is used to define object-oriented (OO) classes or objects in the engine. As you use UE4, you’ll often find that objects defined using Blueprint are colloquially referred to as just </a:t>
            </a:r>
            <a:r>
              <a:rPr lang="en-AU" sz="2800" dirty="0" smtClean="0"/>
              <a:t>“Blueprints.”</a:t>
            </a:r>
            <a:endParaRPr lang="en-AU" sz="2800" dirty="0"/>
          </a:p>
        </p:txBody>
      </p:sp>
      <p:sp>
        <p:nvSpPr>
          <p:cNvPr id="21" name="The Picture slide"/>
          <p:cNvSpPr txBox="1"/>
          <p:nvPr/>
        </p:nvSpPr>
        <p:spPr>
          <a:xfrm>
            <a:off x="682070" y="4031524"/>
            <a:ext cx="7082914"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4000" cap="all" dirty="0"/>
              <a:t>Introducing Blueprint</a:t>
            </a:r>
            <a:endParaRPr sz="4000" cap="all" dirty="0"/>
          </a:p>
        </p:txBody>
      </p:sp>
      <p:sp>
        <p:nvSpPr>
          <p:cNvPr id="22" name="Rectangle"/>
          <p:cNvSpPr/>
          <p:nvPr/>
        </p:nvSpPr>
        <p:spPr>
          <a:xfrm>
            <a:off x="756715" y="5015250"/>
            <a:ext cx="7104888"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Tree>
    <p:extLst>
      <p:ext uri="{BB962C8B-B14F-4D97-AF65-F5344CB8AC3E}">
        <p14:creationId xmlns:p14="http://schemas.microsoft.com/office/powerpoint/2010/main" val="946484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AU" sz="6000" dirty="0"/>
              <a:t>The Editor Interface</a:t>
            </a:r>
            <a:endParaRPr sz="6000" dirty="0"/>
          </a:p>
        </p:txBody>
      </p:sp>
      <p:sp>
        <p:nvSpPr>
          <p:cNvPr id="45" name="AEVER"/>
          <p:cNvSpPr txBox="1"/>
          <p:nvPr/>
        </p:nvSpPr>
        <p:spPr>
          <a:xfrm>
            <a:off x="4220277" y="5638702"/>
            <a:ext cx="1594346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Gameplay Scripting</a:t>
            </a:r>
            <a:endParaRPr sz="8000" cap="all" dirty="0">
              <a:solidFill>
                <a:srgbClr val="FFD966"/>
              </a:solidFill>
            </a:endParaRPr>
          </a:p>
        </p:txBody>
      </p:sp>
    </p:spTree>
    <p:extLst>
      <p:ext uri="{BB962C8B-B14F-4D97-AF65-F5344CB8AC3E}">
        <p14:creationId xmlns:p14="http://schemas.microsoft.com/office/powerpoint/2010/main" val="65341253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CD09E65-7B28-4911-B69C-29DD2EDBDDE2}"/>
              </a:ext>
            </a:extLst>
          </p:cNvPr>
          <p:cNvPicPr>
            <a:picLocks noChangeAspect="1"/>
          </p:cNvPicPr>
          <p:nvPr/>
        </p:nvPicPr>
        <p:blipFill rotWithShape="1">
          <a:blip r:embed="rId2">
            <a:extLst>
              <a:ext uri="{28A0092B-C50C-407E-A947-70E740481C1C}">
                <a14:useLocalDpi xmlns:a14="http://schemas.microsoft.com/office/drawing/2010/main" val="0"/>
              </a:ext>
            </a:extLst>
          </a:blip>
          <a:srcRect t="-1" b="9505"/>
          <a:stretch/>
        </p:blipFill>
        <p:spPr>
          <a:xfrm>
            <a:off x="0" y="-446"/>
            <a:ext cx="24384000" cy="13716446"/>
          </a:xfrm>
          <a:prstGeom prst="rect">
            <a:avLst/>
          </a:prstGeom>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4"/>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Overview</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Editor is, at its heart, simply a node-based graph editor. It is your primary tool for creating and editing visual scripting node networks, commonly referred </a:t>
            </a:r>
            <a:r>
              <a:rPr lang="en-AU" sz="2800" dirty="0" smtClean="0"/>
              <a:t>to as merely “Blueprints.” </a:t>
            </a:r>
            <a:r>
              <a:rPr lang="en-AU" sz="2800" dirty="0"/>
              <a:t>The Blueprint Editor employs a context-sensitive design that helps you access functionality for the objects you need specifically when you need them, while also providing flexibility for those times when you need to do something a bit unconventional</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extLst>
      <p:ext uri="{BB962C8B-B14F-4D97-AF65-F5344CB8AC3E}">
        <p14:creationId xmlns:p14="http://schemas.microsoft.com/office/powerpoint/2010/main" val="149357898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0" name="Image" descr="Image"/>
          <p:cNvPicPr>
            <a:picLocks noChangeAspect="1"/>
          </p:cNvPicPr>
          <p:nvPr/>
        </p:nvPicPr>
        <p:blipFill>
          <a:blip r:embed="rId2">
            <a:extLst/>
          </a:blip>
          <a:srcRect l="14958" r="14958"/>
          <a:stretch>
            <a:fillRect/>
          </a:stretch>
        </p:blipFill>
        <p:spPr>
          <a:xfrm>
            <a:off x="366753" y="346273"/>
            <a:ext cx="16226260" cy="13023601"/>
          </a:xfrm>
          <a:prstGeom prst="rect">
            <a:avLst/>
          </a:prstGeom>
          <a:ln w="12700">
            <a:miter lim="400000"/>
          </a:ln>
        </p:spPr>
      </p:pic>
      <p:sp>
        <p:nvSpPr>
          <p:cNvPr id="13" name="The Picture slide"/>
          <p:cNvSpPr txBox="1"/>
          <p:nvPr/>
        </p:nvSpPr>
        <p:spPr>
          <a:xfrm>
            <a:off x="16955247" y="2318922"/>
            <a:ext cx="7061171"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Elements</a:t>
            </a:r>
            <a:endParaRPr sz="3600" cap="all" dirty="0"/>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0" y="4283702"/>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Class Editor contains several tabs by default:</a:t>
            </a:r>
            <a:endParaRPr lang="en-US" sz="2800" dirty="0"/>
          </a:p>
          <a:p>
            <a:pPr lvl="0">
              <a:buSzPct val="25000"/>
            </a:pPr>
            <a:endParaRPr lang="en-US" sz="2800" dirty="0" smtClean="0">
              <a:latin typeface="+mn-lt"/>
              <a:cs typeface="Calibri" panose="020F0502020204030204" pitchFamily="34" charset="0"/>
              <a:sym typeface="Calibri"/>
            </a:endParaRP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Menu</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Toolbar</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Components</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My Blueprint</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Graph Editor</a:t>
            </a:r>
          </a:p>
          <a:p>
            <a:pPr marL="514350" lvl="0" indent="-514350">
              <a:buSzPct val="100000"/>
              <a:buFont typeface="+mj-lt"/>
              <a:buAutoNum type="arabicPeriod"/>
            </a:pPr>
            <a:r>
              <a:rPr lang="en-US" sz="2800" dirty="0" smtClean="0">
                <a:latin typeface="Helvetica" panose="020B0604020202020204" pitchFamily="34" charset="0"/>
                <a:cs typeface="Helvetica" panose="020B0604020202020204" pitchFamily="34" charset="0"/>
                <a:sym typeface="Calibri"/>
              </a:rPr>
              <a:t>Details</a:t>
            </a:r>
            <a:endParaRPr lang="en-US" sz="2800" dirty="0">
              <a:latin typeface="Helvetica" panose="020B0604020202020204" pitchFamily="34" charset="0"/>
              <a:cs typeface="Helvetica" panose="020B0604020202020204" pitchFamily="34" charset="0"/>
              <a:sym typeface="Calibri"/>
            </a:endParaRPr>
          </a:p>
        </p:txBody>
      </p:sp>
      <p:sp>
        <p:nvSpPr>
          <p:cNvPr id="15" name="Rectangle"/>
          <p:cNvSpPr/>
          <p:nvPr/>
        </p:nvSpPr>
        <p:spPr>
          <a:xfrm>
            <a:off x="17008150" y="3887864"/>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6" name="TextBox 15"/>
          <p:cNvSpPr txBox="1"/>
          <p:nvPr/>
        </p:nvSpPr>
        <p:spPr>
          <a:xfrm>
            <a:off x="4978693" y="13006882"/>
            <a:ext cx="7002379" cy="533479"/>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t>The Blueprint Class Editor</a:t>
            </a:r>
            <a:endParaRPr kumimoji="0" lang="en-US" sz="2800" b="0" i="0" u="none" strike="noStrike" cap="none" spc="0" normalizeH="0" baseline="0" dirty="0">
              <a:ln>
                <a:noFill/>
              </a:ln>
              <a:solidFill>
                <a:srgbClr val="000000"/>
              </a:solidFill>
              <a:effectLst/>
              <a:uFillTx/>
              <a:sym typeface="Helvetica Light"/>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pic>
        <p:nvPicPr>
          <p:cNvPr id="9" name="Picture 2" descr="ClassBlueprint.png">
            <a:extLst>
              <a:ext uri="{FF2B5EF4-FFF2-40B4-BE49-F238E27FC236}">
                <a16:creationId xmlns:a16="http://schemas.microsoft.com/office/drawing/2014/main" xmlns="" id="{8BB267C9-F332-47D0-8B34-9A99EB9168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999" y="1781651"/>
            <a:ext cx="15663766" cy="978985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02393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xmlns="" id="{535B30D2-B0B7-4B45-A9C0-9CC29EF4AFD2}"/>
              </a:ext>
            </a:extLst>
          </p:cNvPr>
          <p:cNvPicPr>
            <a:picLocks noChangeAspect="1"/>
          </p:cNvPicPr>
          <p:nvPr/>
        </p:nvPicPr>
        <p:blipFill>
          <a:blip r:embed="rId2"/>
          <a:stretch>
            <a:fillRect/>
          </a:stretch>
        </p:blipFill>
        <p:spPr>
          <a:xfrm>
            <a:off x="0" y="5639"/>
            <a:ext cx="25341400" cy="13710361"/>
          </a:xfrm>
          <a:prstGeom prst="rect">
            <a:avLst/>
          </a:prstGeom>
          <a:ln w="6350">
            <a:solidFill>
              <a:schemeClr val="tx1"/>
            </a:solidFill>
          </a:ln>
          <a:effectLst>
            <a:outerShdw blurRad="190500" algn="tl" rotWithShape="0">
              <a:srgbClr val="000000">
                <a:alpha val="70000"/>
              </a:srgbClr>
            </a:outerShdw>
          </a:effectLst>
        </p:spPr>
      </p:pic>
      <p:sp>
        <p:nvSpPr>
          <p:cNvPr id="377" name="Rectangle"/>
          <p:cNvSpPr/>
          <p:nvPr/>
        </p:nvSpPr>
        <p:spPr>
          <a:xfrm>
            <a:off x="1512408" y="5639"/>
            <a:ext cx="8364042" cy="13704723"/>
          </a:xfrm>
          <a:prstGeom prst="rect">
            <a:avLst/>
          </a:prstGeom>
          <a:solidFill>
            <a:srgbClr val="FFD966">
              <a:alpha val="80000"/>
            </a:srgb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8" name="The Picture slide"/>
          <p:cNvSpPr txBox="1"/>
          <p:nvPr/>
        </p:nvSpPr>
        <p:spPr>
          <a:xfrm>
            <a:off x="2107143" y="3718755"/>
            <a:ext cx="7008270"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en-US" sz="3600" cap="all" dirty="0"/>
              <a:t>Blueprint Class Editor: The Viewport Tab</a:t>
            </a:r>
            <a:endParaRPr sz="3600" cap="all" dirty="0"/>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2107143" y="4982924"/>
            <a:ext cx="700827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AU" sz="2800" dirty="0"/>
              <a:t>The Blueprint </a:t>
            </a:r>
            <a:r>
              <a:rPr lang="en-AU" sz="2800" dirty="0" smtClean="0"/>
              <a:t>Viewport </a:t>
            </a:r>
            <a:r>
              <a:rPr lang="en-AU" sz="2800" dirty="0"/>
              <a:t>is used to view all components within a Blueprint and their spatial relationships. Assets can be simulated within the viewport for simple functionality testing</a:t>
            </a:r>
            <a:r>
              <a:rPr lang="en-AU" sz="2800" dirty="0" smtClean="0"/>
              <a:t>.</a:t>
            </a:r>
            <a:endParaRPr lang="en-AU" sz="2800"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381064" y="376957"/>
            <a:ext cx="2626729" cy="2683625"/>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9435</TotalTime>
  <Words>1179</Words>
  <Application>Microsoft Office PowerPoint</Application>
  <PresentationFormat>Custom</PresentationFormat>
  <Paragraphs>121</Paragraphs>
  <Slides>28</Slides>
  <Notes>1</Notes>
  <HiddenSlides>0</HiddenSlides>
  <MMClips>1</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28</vt:i4>
      </vt:variant>
    </vt:vector>
  </HeadingPairs>
  <TitlesOfParts>
    <vt:vector size="37" baseType="lpstr">
      <vt:lpstr>Arial</vt:lpstr>
      <vt:lpstr>Calibri</vt:lpstr>
      <vt:lpstr>Calibri Light</vt:lpstr>
      <vt:lpstr>Helvetica</vt:lpstr>
      <vt:lpstr>Helvetica Light</vt:lpstr>
      <vt:lpstr>Helvetica Neue</vt:lpstr>
      <vt:lpstr>White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Luis Cataldi</cp:lastModifiedBy>
  <cp:revision>149</cp:revision>
  <dcterms:modified xsi:type="dcterms:W3CDTF">2018-03-09T21:15:40Z</dcterms:modified>
</cp:coreProperties>
</file>